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4" r:id="rId3"/>
    <p:sldMasterId id="2147483680" r:id="rId4"/>
    <p:sldMasterId id="2147483696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355" r:id="rId8"/>
    <p:sldId id="351" r:id="rId9"/>
    <p:sldId id="356" r:id="rId10"/>
    <p:sldId id="357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58" r:id="rId19"/>
    <p:sldId id="359" r:id="rId20"/>
    <p:sldId id="301" r:id="rId21"/>
    <p:sldId id="367" r:id="rId22"/>
    <p:sldId id="368" r:id="rId23"/>
    <p:sldId id="370" r:id="rId24"/>
    <p:sldId id="369" r:id="rId25"/>
    <p:sldId id="271" r:id="rId26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 xs" initials="y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E1E1E"/>
    <a:srgbClr val="E9E6D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704" autoAdjust="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3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>
            <a:fillRect/>
          </a:stretch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SmartArt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/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  <a:endParaRPr lang="en-US" dirty="0"/>
          </a:p>
        </p:txBody>
      </p:sp>
      <p:sp>
        <p:nvSpPr>
          <p:cNvPr id="3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>
            <a:fillRect/>
          </a:stretch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22" name="Content Placeholder 3"/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/>
            <p:cNvCxnSpPr/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/>
            <p:cNvCxnSpPr/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>
            <a:fillRect/>
          </a:stretch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>
            <a:fillRect/>
          </a:stretch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>
            <a:fillRect/>
          </a:stretch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4" hasCustomPrompt="1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/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2" name="Picture Placeholder 10"/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33" name="Picture Placeholder 10"/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4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58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5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SmartArt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/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  <a:endParaRPr lang="en-US" dirty="0"/>
          </a:p>
        </p:txBody>
      </p:sp>
      <p:sp>
        <p:nvSpPr>
          <p:cNvPr id="3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>
            <a:fillRect/>
          </a:stretch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22" name="Content Placeholder 3"/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/>
            <p:cNvCxnSpPr/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/>
            <p:cNvCxnSpPr/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>
            <a:fillRect/>
          </a:stretch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>
            <a:fillRect/>
          </a:stretch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4" hasCustomPrompt="1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/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2" name="Picture Placeholder 10"/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33" name="Picture Placeholder 10"/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4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58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5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SmartArt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/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  <a:endParaRPr lang="en-US" dirty="0"/>
          </a:p>
        </p:txBody>
      </p:sp>
      <p:sp>
        <p:nvSpPr>
          <p:cNvPr id="3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>
            <a:fillRect/>
          </a:stretch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22" name="Content Placeholder 3"/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/>
            <p:cNvCxnSpPr/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/>
            <p:cNvCxnSpPr/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>
            <a:fillRect/>
          </a:stretch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>
            <a:fillRect/>
          </a:stretch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4" hasCustomPrompt="1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/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2" name="Picture Placeholder 10"/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33" name="Picture Placeholder 10"/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4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58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5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SmartArt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/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  <a:endParaRPr lang="en-US" dirty="0"/>
          </a:p>
        </p:txBody>
      </p:sp>
      <p:sp>
        <p:nvSpPr>
          <p:cNvPr id="3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>
            <a:fillRect/>
          </a:stretch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22" name="Content Placeholder 3"/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/>
            <p:cNvCxnSpPr/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/>
            <p:cNvCxnSpPr/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4" hasCustomPrompt="1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/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2" name="Picture Placeholder 10"/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33" name="Picture Placeholder 10"/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4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58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5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10/12/2022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李立捷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3" Type="http://schemas.openxmlformats.org/officeDocument/2006/relationships/tags" Target="../tags/tag2.xml"/><Relationship Id="rId2" Type="http://schemas.openxmlformats.org/officeDocument/2006/relationships/image" Target="../media/image24.png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PKU</a:t>
            </a:r>
            <a:r>
              <a:rPr lang="zh-CN" altLang="en-US" dirty="0">
                <a:latin typeface="华文隶书" panose="02010800040101010101" charset="-122"/>
                <a:ea typeface="华文隶书" panose="02010800040101010101" charset="-122"/>
                <a:sym typeface="+mn-ea"/>
              </a:rPr>
              <a:t>怪谈之</a:t>
            </a:r>
            <a:br>
              <a:rPr lang="zh-CN" altLang="en-US" dirty="0">
                <a:latin typeface="华文隶书" panose="02010800040101010101" charset="-122"/>
                <a:ea typeface="华文隶书" panose="02010800040101010101" charset="-122"/>
                <a:sym typeface="+mn-ea"/>
              </a:rPr>
            </a:br>
            <a:r>
              <a:rPr lang="en-US" altLang="zh-CN" dirty="0">
                <a:latin typeface="华文隶书" panose="02010800040101010101" charset="-122"/>
                <a:ea typeface="华文隶书" panose="02010800040101010101" charset="-122"/>
                <a:sym typeface="+mn-ea"/>
              </a:rPr>
              <a:t>		</a:t>
            </a:r>
            <a:r>
              <a:rPr lang="zh-CN" altLang="en-US" dirty="0">
                <a:latin typeface="华文隶书" panose="02010800040101010101" charset="-122"/>
                <a:ea typeface="华文隶书" panose="02010800040101010101" charset="-122"/>
                <a:sym typeface="+mn-ea"/>
              </a:rPr>
              <a:t>我要上程设</a:t>
            </a:r>
            <a:endParaRPr lang="zh-CN" altLang="en-US" dirty="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DeepGolf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401" y="391343"/>
            <a:ext cx="4654970" cy="804942"/>
          </a:xfrm>
        </p:spPr>
        <p:txBody>
          <a:bodyPr/>
          <a:lstStyle/>
          <a:p>
            <a:r>
              <a:rPr lang="zh-CN" altLang="en-US" dirty="0"/>
              <a:t>已实现模块</a:t>
            </a:r>
            <a:r>
              <a:rPr lang="en-US" altLang="zh-CN" dirty="0"/>
              <a:t>2—</a:t>
            </a:r>
            <a:r>
              <a:rPr lang="zh-CN" altLang="en-US" dirty="0"/>
              <a:t>跑酷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407920"/>
            <a:ext cx="3819525" cy="3035935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l="21275" t="12315" r="21185" b="20621"/>
          <a:stretch>
            <a:fillRect/>
          </a:stretch>
        </p:blipFill>
        <p:spPr>
          <a:xfrm>
            <a:off x="1000583" y="1626258"/>
            <a:ext cx="5919170" cy="45992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250" y="63348"/>
            <a:ext cx="5111750" cy="1204912"/>
          </a:xfrm>
        </p:spPr>
        <p:txBody>
          <a:bodyPr>
            <a:normAutofit/>
          </a:bodyPr>
          <a:lstStyle/>
          <a:p>
            <a:r>
              <a:rPr lang="zh-CN" altLang="en-US" dirty="0"/>
              <a:t>部分成员展示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1362075" y="2160905"/>
            <a:ext cx="5111750" cy="302577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0186" y="1516191"/>
            <a:ext cx="5178956" cy="46123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249" y="63348"/>
            <a:ext cx="6994066" cy="1204912"/>
          </a:xfrm>
        </p:spPr>
        <p:txBody>
          <a:bodyPr>
            <a:normAutofit/>
          </a:bodyPr>
          <a:lstStyle/>
          <a:p>
            <a:r>
              <a:rPr lang="zh-CN" altLang="en-US" dirty="0"/>
              <a:t>通过定时器设置动画（以跳跃的狮子为例）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叶杨轶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1362075" y="2160905"/>
            <a:ext cx="5111750" cy="302577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476" y="1582367"/>
            <a:ext cx="8236373" cy="50167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249" y="63348"/>
            <a:ext cx="6994066" cy="1204912"/>
          </a:xfrm>
        </p:spPr>
        <p:txBody>
          <a:bodyPr>
            <a:normAutofit/>
          </a:bodyPr>
          <a:lstStyle/>
          <a:p>
            <a:r>
              <a:rPr lang="zh-CN" altLang="en-US" dirty="0"/>
              <a:t>跑酷模块尚存的问题：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1362075" y="2160905"/>
            <a:ext cx="5911244" cy="30257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部分场景的专场动画并未设计完成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跑酷部分某些情况存在</a:t>
            </a:r>
            <a:r>
              <a:rPr lang="en-US" altLang="zh-CN" sz="2400" dirty="0"/>
              <a:t>bug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目录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407920"/>
            <a:ext cx="3819525" cy="3035935"/>
          </a:xfrm>
        </p:spPr>
        <p:txBody>
          <a:bodyPr>
            <a:normAutofit lnSpcReduction="20000"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一、项目概述</a:t>
            </a:r>
            <a:endParaRPr lang="zh-CN" altLang="en-US" sz="1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二、已实现的功能和类</a:t>
            </a:r>
            <a:endParaRPr lang="en-US" sz="1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18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三、正在开发中的功能</a:t>
            </a:r>
            <a:r>
              <a:rPr 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endParaRPr lang="en-US"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altLang="zh-CN">
                <a:sym typeface="+mn-ea"/>
              </a:rPr>
              <a:t>04/06/2023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DeepGolf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351790"/>
            <a:ext cx="5111750" cy="61468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三、正在开发中的功能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/>
          <p:nvPr>
            <p:ph type="body" idx="1"/>
          </p:nvPr>
        </p:nvSpPr>
        <p:spPr>
          <a:xfrm>
            <a:off x="1270000" y="1130300"/>
            <a:ext cx="7927340" cy="5590540"/>
          </a:xfrm>
        </p:spPr>
        <p:txBody>
          <a:bodyPr>
            <a:normAutofit lnSpcReduction="10000"/>
          </a:bodyPr>
          <a:p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本游戏的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基础场景、规则纸条、特殊关卡和结局的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ui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设计和文稿已经完成。演示视频中的场景也已经搭建完成。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但因为设计的分支数量庞大，部分分支的代码还处于开发状态。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这部分详见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ui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演示文稿和演示视频。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305435"/>
            <a:ext cx="5111750" cy="61468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正在开发</a:t>
            </a:r>
            <a:r>
              <a:rPr altLang="zh-CN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1—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怪谈纸条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/>
          <p:nvPr>
            <p:ph type="body" idx="1"/>
          </p:nvPr>
        </p:nvSpPr>
        <p:spPr>
          <a:xfrm>
            <a:off x="1270000" y="1226820"/>
            <a:ext cx="5111750" cy="3823335"/>
          </a:xfrm>
        </p:spPr>
        <p:txBody>
          <a:bodyPr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纸条是游戏规则的载体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玩家需要通过选择正确的互动分支才能触发纸条，知晓规则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外观为昏黄发皱的纸片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0000" y="3323590"/>
            <a:ext cx="2615565" cy="2674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18305" y="3323590"/>
            <a:ext cx="2721610" cy="2721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305435"/>
            <a:ext cx="5111750" cy="61468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正在开发</a:t>
            </a:r>
            <a:r>
              <a:rPr altLang="zh-CN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2—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基础场景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/>
          <p:nvPr>
            <p:ph type="body" idx="1"/>
          </p:nvPr>
        </p:nvSpPr>
        <p:spPr>
          <a:xfrm>
            <a:off x="1270000" y="1226820"/>
            <a:ext cx="5111750" cy="3823335"/>
          </a:xfrm>
        </p:spPr>
        <p:txBody>
          <a:bodyPr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下方是基础场景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1-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寝室的示例。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更多的示例，以及不同场景间的跳转，可以在演示视频中查看。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2673985"/>
            <a:ext cx="4603115" cy="2871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305435"/>
            <a:ext cx="5111750" cy="61468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正在开发</a:t>
            </a:r>
            <a:r>
              <a:rPr altLang="zh-CN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3—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结局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/>
          <p:nvPr>
            <p:ph type="body" idx="1"/>
          </p:nvPr>
        </p:nvSpPr>
        <p:spPr>
          <a:xfrm>
            <a:off x="1270000" y="1226820"/>
            <a:ext cx="5111750" cy="3823335"/>
          </a:xfrm>
        </p:spPr>
        <p:txBody>
          <a:bodyPr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结局1：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克服了千难万险，你终于来到了程设的课堂，赶上了今天的早十。忽然，你发现PPT似曾相识，老师讲的内容也是那么熟悉，好像，好像在上周经历过一样。一阵闹铃声传来，你这才发现自己躺在寝室的床上，刚才发生的一切，不过是太思念程设的课堂，在梦里来了一场与程设的双向奔赴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305435"/>
            <a:ext cx="5111750" cy="61468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正在开发</a:t>
            </a:r>
            <a:r>
              <a:rPr altLang="zh-CN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3—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结局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/>
          <p:nvPr>
            <p:ph type="body" idx="1"/>
          </p:nvPr>
        </p:nvSpPr>
        <p:spPr>
          <a:xfrm>
            <a:off x="1270000" y="1226820"/>
            <a:ext cx="5111750" cy="3823335"/>
          </a:xfrm>
        </p:spPr>
        <p:txBody>
          <a:bodyPr>
            <a:normAutofit lnSpcReduction="10000"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结局2：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2048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失败）很遗憾，寝室的大门并没有在规定时间内被打开。余光中一头怪物从背后的阴影中窜出，你绝望地闭上了双眼。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然而，想象中的血盆大口并没有落到你的身上。你睁开眼，映入眼帘的是熟悉的床板。原来刚才发生的一切不过是一场幻梦，你太思念程设的课堂了，以致于担心出现校园怪物，阻止你与程设的双向奔赴。现在，你可以安安稳稳地起床，奔赴与程设的早十之约了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目录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407920"/>
            <a:ext cx="3819525" cy="3035935"/>
          </a:xfrm>
        </p:spPr>
        <p:txBody>
          <a:bodyPr>
            <a:normAutofit lnSpcReduction="20000"/>
          </a:bodyPr>
          <a:lstStyle/>
          <a:p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一、项目概述</a:t>
            </a:r>
            <a:endParaRPr lang="zh-CN" altLang="en-US"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二、已实现的功能和类</a:t>
            </a:r>
            <a:endParaRPr lang="en-US"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三、正在开发中的功能</a:t>
            </a:r>
            <a:r>
              <a:rPr 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endParaRPr lang="en-US"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altLang="zh-CN">
                <a:sym typeface="+mn-ea"/>
              </a:rPr>
              <a:t>04/06/2023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DeepGolf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305435"/>
            <a:ext cx="5111750" cy="61468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正在开发</a:t>
            </a:r>
            <a:r>
              <a:rPr altLang="zh-CN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3—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结局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/>
          <p:nvPr>
            <p:ph type="body" idx="1"/>
          </p:nvPr>
        </p:nvSpPr>
        <p:spPr>
          <a:xfrm>
            <a:off x="1270000" y="1226820"/>
            <a:ext cx="5111750" cy="3823335"/>
          </a:xfrm>
        </p:spPr>
        <p:txBody>
          <a:bodyPr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结局3：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（跑酷失败）很不幸，怪物追上了你。一阵嘶吼过后，你惊恐地闭上了双眼。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然而，想象中的血盆大口并没有落到你的身上。你睁开眼，映入眼帘的是熟悉的床板。原来刚才发生的一切不过是一场幻梦，你太思念程设的课堂了，以致于担心出现校园怪物，阻止你与程设的双向奔赴。现在，你可以安安稳稳地起床，奔赴与程设的早十之约了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DeepGolf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目录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407920"/>
            <a:ext cx="3819525" cy="3035935"/>
          </a:xfrm>
        </p:spPr>
        <p:txBody>
          <a:bodyPr>
            <a:normAutofit lnSpcReduction="20000"/>
          </a:bodyPr>
          <a:lstStyle/>
          <a:p>
            <a:r>
              <a:rPr lang="zh-CN" altLang="en-US" sz="18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一、项目概述</a:t>
            </a:r>
            <a:endParaRPr lang="zh-CN" altLang="en-US" sz="1800" dirty="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二、已实现的功能和类</a:t>
            </a:r>
            <a:endParaRPr lang="en-US"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三、正在开发中的功能</a:t>
            </a:r>
            <a:r>
              <a:rPr 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endParaRPr lang="en-US"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altLang="zh-CN">
                <a:sym typeface="+mn-ea"/>
              </a:rPr>
              <a:t>04/06/2023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DeepGolf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351790"/>
            <a:ext cx="5111750" cy="61468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一、项目概述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/>
          <p:nvPr>
            <p:ph type="body" idx="1"/>
          </p:nvPr>
        </p:nvSpPr>
        <p:spPr>
          <a:xfrm>
            <a:off x="1270000" y="1130300"/>
            <a:ext cx="7927340" cy="5590540"/>
          </a:xfrm>
        </p:spPr>
        <p:txBody>
          <a:bodyPr>
            <a:normAutofit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“周三清晨，你悠悠转醒，准备奔赴早十的程设课堂。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然而天色似乎出奇地暗，往常熟睡的室友也不知所踪，你感到一丝不对劲。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忽然，你发现了一张残缺不全的昏黄纸片，上面罗列着从未听说过的校园规则，而这些规则，也正是你穿越校园，安全赶到程设课堂的关键。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游戏背景：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为了与程设双向奔赴，你要遵守怪谈规则，穿过危机四伏的校园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351790"/>
            <a:ext cx="5111750" cy="61468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一、项目概述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/>
          <p:nvPr>
            <p:ph type="body" idx="1"/>
          </p:nvPr>
        </p:nvSpPr>
        <p:spPr>
          <a:xfrm>
            <a:off x="1270000" y="1130300"/>
            <a:ext cx="7927340" cy="5590540"/>
          </a:xfrm>
        </p:spPr>
        <p:txBody>
          <a:bodyPr>
            <a:normAutofit lnSpcReduction="10000"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本游戏共设计有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8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个基础场景，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3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张规则纸条，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个特殊关卡和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3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个结局。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纸条是游戏规则的载体，玩家需要通过选择正确的互动分支才能触发纸条，知晓规则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在每个基础场景，玩家通过对话，选择进入不同的分支。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pPr indent="457200"/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如果玩家选择正确的分支，将有机会获得更全面的怪谈规则。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pPr indent="457200"/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如果玩家选择错误的分支，则将进入特殊关卡。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特殊关卡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是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2048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游戏，玩家需要通关该游戏来进入下一场景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特殊关卡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是跑酷游戏，当玩家选择错误分支，将可能触发该关卡。玩家需要完成跑酷游戏以进入特殊场景。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如果顺利通关，进入结局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如果通关失败，进入结局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+mn-ea"/>
              </a:rPr>
              <a:t>2/3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目录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407920"/>
            <a:ext cx="3819525" cy="3035935"/>
          </a:xfrm>
        </p:spPr>
        <p:txBody>
          <a:bodyPr>
            <a:normAutofit lnSpcReduction="20000"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一、项目概述</a:t>
            </a:r>
            <a:endParaRPr lang="zh-CN" altLang="en-US" sz="1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18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二、已实现的功能和类</a:t>
            </a:r>
            <a:endParaRPr lang="en-US" sz="1800" dirty="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三、正在开发中的功能</a:t>
            </a:r>
            <a:r>
              <a:rPr lang="en-US"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endParaRPr lang="en-US" sz="1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altLang="zh-CN">
                <a:sym typeface="+mn-ea"/>
              </a:rPr>
              <a:t>04/06/2023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DeepGolf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401" y="391343"/>
            <a:ext cx="4654970" cy="80494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已实现模块</a:t>
            </a:r>
            <a:r>
              <a:rPr lang="en-US" altLang="zh-CN" dirty="0"/>
              <a:t>1--2048</a:t>
            </a:r>
            <a:r>
              <a:rPr lang="zh-CN" altLang="en-US" dirty="0"/>
              <a:t>游戏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407920"/>
            <a:ext cx="3819525" cy="3035935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9434" y="2081567"/>
            <a:ext cx="6256984" cy="43256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7" y="2168169"/>
            <a:ext cx="5043028" cy="41524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099" y="223892"/>
            <a:ext cx="5111750" cy="1204912"/>
          </a:xfrm>
        </p:spPr>
        <p:txBody>
          <a:bodyPr>
            <a:normAutofit/>
          </a:bodyPr>
          <a:lstStyle/>
          <a:p>
            <a:r>
              <a:rPr lang="en-US" altLang="zh-CN" dirty="0"/>
              <a:t>Class 2048game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1362075" y="2160905"/>
            <a:ext cx="5111750" cy="302577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b="33875"/>
          <a:stretch>
            <a:fillRect/>
          </a:stretch>
        </p:blipFill>
        <p:spPr>
          <a:xfrm>
            <a:off x="730600" y="1956728"/>
            <a:ext cx="7254695" cy="3378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099" y="223892"/>
            <a:ext cx="5111750" cy="1204912"/>
          </a:xfrm>
        </p:spPr>
        <p:txBody>
          <a:bodyPr>
            <a:normAutofit/>
          </a:bodyPr>
          <a:lstStyle/>
          <a:p>
            <a:r>
              <a:rPr lang="en-US" altLang="zh-CN" dirty="0"/>
              <a:t>Class 2048game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1362075" y="2160905"/>
            <a:ext cx="5111750" cy="302577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829" y="1979613"/>
            <a:ext cx="6822081" cy="402627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PP_MARK_KEY" val="680cdb89-247e-4b0d-9013-6e849879dd55"/>
  <p:tag name="COMMONDATA" val="eyJoZGlkIjoiZDNmMTQxY2E2OTg2NDkwNDY4YWMzMTcyNGJhOWU5YzgifQ==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tf67328976_win32</Template>
  <TotalTime>0</TotalTime>
  <Words>1478</Words>
  <Application>WPS 演示</Application>
  <PresentationFormat>宽屏</PresentationFormat>
  <Paragraphs>166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21</vt:i4>
      </vt:variant>
    </vt:vector>
  </HeadingPairs>
  <TitlesOfParts>
    <vt:vector size="42" baseType="lpstr">
      <vt:lpstr>Arial</vt:lpstr>
      <vt:lpstr>宋体</vt:lpstr>
      <vt:lpstr>Wingdings</vt:lpstr>
      <vt:lpstr>Tenorite</vt:lpstr>
      <vt:lpstr>Segoe Print</vt:lpstr>
      <vt:lpstr>微软雅黑</vt:lpstr>
      <vt:lpstr>Arial Unicode MS</vt:lpstr>
      <vt:lpstr>Calibri</vt:lpstr>
      <vt:lpstr>等线</vt:lpstr>
      <vt:lpstr>Tenorite (标题)</vt:lpstr>
      <vt:lpstr>等线 Light</vt:lpstr>
      <vt:lpstr>华文彩云</vt:lpstr>
      <vt:lpstr>幼圆</vt:lpstr>
      <vt:lpstr>黑体</vt:lpstr>
      <vt:lpstr>华文隶书</vt:lpstr>
      <vt:lpstr>华文行楷</vt:lpstr>
      <vt:lpstr>High Tower Text</vt:lpstr>
      <vt:lpstr>Office Theme</vt:lpstr>
      <vt:lpstr>5_Office Theme</vt:lpstr>
      <vt:lpstr>4_Office Theme</vt:lpstr>
      <vt:lpstr>6_Office Theme</vt:lpstr>
      <vt:lpstr>Processor Arch: ISA&amp;Logic;Sequential</vt:lpstr>
      <vt:lpstr>CONTENTS</vt:lpstr>
      <vt:lpstr>目录</vt:lpstr>
      <vt:lpstr>2-1 怪谈纸条</vt:lpstr>
      <vt:lpstr>一、项目概述</vt:lpstr>
      <vt:lpstr>目录</vt:lpstr>
      <vt:lpstr>已实现模块--2048游戏</vt:lpstr>
      <vt:lpstr>Class 2048game</vt:lpstr>
      <vt:lpstr>Class 2048game</vt:lpstr>
      <vt:lpstr>已实现模块—跑酷</vt:lpstr>
      <vt:lpstr>部分成员展示</vt:lpstr>
      <vt:lpstr>通过定时器设置动画（以跳跃的狮子为例）</vt:lpstr>
      <vt:lpstr>目前存在的问题：</vt:lpstr>
      <vt:lpstr>目录</vt:lpstr>
      <vt:lpstr>一、项目概述</vt:lpstr>
      <vt:lpstr>1.1 How many stages is the processing divided into?</vt:lpstr>
      <vt:lpstr>正在开发1—怪谈纸条</vt:lpstr>
      <vt:lpstr>正在开发2—基础场景</vt:lpstr>
      <vt:lpstr>正在开发3—结局</vt:lpstr>
      <vt:lpstr>正在开发3—结局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史 天泽</dc:creator>
  <cp:lastModifiedBy>铁</cp:lastModifiedBy>
  <cp:revision>62</cp:revision>
  <dcterms:created xsi:type="dcterms:W3CDTF">2022-09-07T02:54:00Z</dcterms:created>
  <dcterms:modified xsi:type="dcterms:W3CDTF">2023-06-04T15:57:25Z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2052-11.1.0.14309</vt:lpwstr>
  </property>
  <property fmtid="{D5CDD505-2E9C-101B-9397-08002B2CF9AE}" pid="4" name="ICV">
    <vt:lpwstr>0CC552931D90429A9AF1ADC44A36689F_12</vt:lpwstr>
  </property>
</Properties>
</file>